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8" r:id="rId6"/>
    <p:sldId id="267" r:id="rId7"/>
    <p:sldId id="271" r:id="rId8"/>
    <p:sldId id="273" r:id="rId9"/>
    <p:sldId id="274" r:id="rId10"/>
    <p:sldId id="260" r:id="rId11"/>
    <p:sldId id="290" r:id="rId12"/>
    <p:sldId id="291" r:id="rId13"/>
    <p:sldId id="287" r:id="rId14"/>
    <p:sldId id="288" r:id="rId15"/>
    <p:sldId id="276" r:id="rId16"/>
    <p:sldId id="261" r:id="rId17"/>
    <p:sldId id="292" r:id="rId18"/>
    <p:sldId id="293" r:id="rId19"/>
    <p:sldId id="294" r:id="rId20"/>
    <p:sldId id="289" r:id="rId21"/>
    <p:sldId id="285" r:id="rId22"/>
    <p:sldId id="277" r:id="rId23"/>
    <p:sldId id="275" r:id="rId24"/>
    <p:sldId id="262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63" r:id="rId33"/>
    <p:sldId id="264" r:id="rId34"/>
    <p:sldId id="27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66" autoAdjust="0"/>
    <p:restoredTop sz="94660"/>
  </p:normalViewPr>
  <p:slideViewPr>
    <p:cSldViewPr>
      <p:cViewPr varScale="1">
        <p:scale>
          <a:sx n="102" d="100"/>
          <a:sy n="102" d="100"/>
        </p:scale>
        <p:origin x="-90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5373216"/>
            <a:ext cx="5392688" cy="1320552"/>
          </a:xfrm>
        </p:spPr>
        <p:txBody>
          <a:bodyPr>
            <a:normAutofit fontScale="55000" lnSpcReduction="2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Буров Илья Михайлович,</a:t>
            </a:r>
            <a:endParaRPr lang="en-US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 ведущий методист издательства «Титул</a:t>
            </a:r>
            <a:r>
              <a:rPr lang="ru-RU" dirty="0" smtClean="0">
                <a:solidFill>
                  <a:schemeClr val="tx1"/>
                </a:solidFill>
              </a:rPr>
              <a:t>», аспирант Университета Российской Академии Образования кафедры методики преподавания иностранных языков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0"/>
            <a:ext cx="856895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/>
              <a:t>Организация внеурочной деятельности по английскому языку для учащихся 1 классов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tx2"/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0"/>
                <a:tileRect/>
              </a:gradFill>
              <a:effectLst/>
            </a:endParaRPr>
          </a:p>
        </p:txBody>
      </p:sp>
      <p:pic>
        <p:nvPicPr>
          <p:cNvPr id="1026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356992"/>
            <a:ext cx="2844353" cy="1730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Внеурочная деятельность позволяет: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Улучшить условия для развития ученика;</a:t>
            </a:r>
          </a:p>
          <a:p>
            <a:r>
              <a:rPr lang="ru-RU" dirty="0" smtClean="0"/>
              <a:t>обеспечить благоприятную адаптацию ученика;</a:t>
            </a:r>
          </a:p>
          <a:p>
            <a:r>
              <a:rPr lang="ru-RU" dirty="0" smtClean="0"/>
              <a:t>обеспечить закрепление и практическое использование отдельных аспектов содержания программ учебных предметов, курсов.</a:t>
            </a:r>
          </a:p>
          <a:p>
            <a:r>
              <a:rPr lang="ru-RU" dirty="0" smtClean="0"/>
              <a:t>учесть возрастные и индивидуальные особенности обучающихся.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77072"/>
            <a:ext cx="381642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Учет возрастных особенностей </a:t>
            </a:r>
            <a:endParaRPr lang="ru-RU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6934"/>
            <a:ext cx="4874380" cy="6821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1763687" cy="2428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437112"/>
            <a:ext cx="353873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Учет возрастных особенностей </a:t>
            </a:r>
            <a:endParaRPr lang="ru-RU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0"/>
            <a:ext cx="4946485" cy="681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1763687" cy="2428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74638"/>
            <a:ext cx="6059016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Графические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D:\Users\Ilya\Desktop\Дошкольники страницы\Propisi-boy25-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7" y="2036287"/>
            <a:ext cx="6674087" cy="468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D:\Users\Ilya\Desktop\Дошкольники страницы\Propisi-boy-E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1317" y="1"/>
            <a:ext cx="2809409" cy="20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420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Условия </a:t>
            </a:r>
            <a:r>
              <a:rPr lang="ru-RU" dirty="0" smtClean="0"/>
              <a:t>для развития ученика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D:\Users\Ilya\Desktop\Дошкольники страницы\Propisi-gerl41-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0198" y="1837861"/>
            <a:ext cx="7171231" cy="488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s://www.englishteachers.ru/uploadedfiles/waresimgs/5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780" y="-22269"/>
            <a:ext cx="2562556" cy="186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523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Благоприятная адаптация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156" y="1124744"/>
            <a:ext cx="4067512" cy="573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1668" y="1124744"/>
            <a:ext cx="4087411" cy="56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331639" cy="183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260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внеурочной деятельности: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игровая деятельность;</a:t>
            </a:r>
          </a:p>
          <a:p>
            <a:r>
              <a:rPr lang="ru-RU" dirty="0" smtClean="0"/>
              <a:t>познавательная деятельность;</a:t>
            </a:r>
          </a:p>
          <a:p>
            <a:r>
              <a:rPr lang="ru-RU" dirty="0" smtClean="0"/>
              <a:t>проблемно-ценностное общение;</a:t>
            </a:r>
          </a:p>
          <a:p>
            <a:r>
              <a:rPr lang="ru-RU" dirty="0" err="1" smtClean="0"/>
              <a:t>досугово-развлекательная</a:t>
            </a:r>
            <a:r>
              <a:rPr lang="ru-RU" dirty="0" smtClean="0"/>
              <a:t> деятельность;</a:t>
            </a:r>
          </a:p>
          <a:p>
            <a:r>
              <a:rPr lang="ru-RU" dirty="0" smtClean="0"/>
              <a:t>художественное творчество;</a:t>
            </a:r>
          </a:p>
          <a:p>
            <a:r>
              <a:rPr lang="ru-RU" dirty="0" smtClean="0"/>
              <a:t>спортивно-оздоровительная деятельность.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717032"/>
            <a:ext cx="339472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Игровая деятельность</a:t>
            </a:r>
            <a:endParaRPr lang="ru-RU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88639"/>
            <a:ext cx="4804291" cy="6530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1763687" cy="2428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77072"/>
            <a:ext cx="37547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Познавательная деятельность</a:t>
            </a:r>
            <a:endParaRPr lang="ru-RU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-1"/>
            <a:ext cx="4978026" cy="6771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1763687" cy="2428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653136"/>
            <a:ext cx="353873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проблемно-ценностное общение</a:t>
            </a:r>
            <a:endParaRPr lang="ru-RU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08752"/>
            <a:ext cx="4929083" cy="6649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1763687" cy="2428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</a:t>
            </a:r>
            <a:r>
              <a:rPr lang="ru-RU" dirty="0" smtClean="0"/>
              <a:t>неурочная деятельность </a:t>
            </a:r>
            <a:r>
              <a:rPr lang="en-US" dirty="0" smtClean="0"/>
              <a:t>vs.</a:t>
            </a:r>
            <a:r>
              <a:rPr lang="ru-RU" dirty="0" smtClean="0"/>
              <a:t> внеклассные </a:t>
            </a:r>
            <a:r>
              <a:rPr lang="ru-RU" dirty="0" smtClean="0"/>
              <a:t>мероприятия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Внеурочная </a:t>
            </a:r>
            <a:r>
              <a:rPr lang="ru-RU" sz="2800" b="1" dirty="0" smtClean="0"/>
              <a:t>деятельность – </a:t>
            </a:r>
            <a:r>
              <a:rPr lang="ru-RU" sz="2800" dirty="0" smtClean="0"/>
              <a:t>образовательная деятельность, осуществляемая в формах, отличных от классно-урочных, и направленная на достижение планируемых результатов освоения образовательной программы.</a:t>
            </a:r>
            <a:r>
              <a:rPr lang="ru-RU" sz="2800" b="1" dirty="0" smtClean="0"/>
              <a:t> </a:t>
            </a:r>
          </a:p>
          <a:p>
            <a:r>
              <a:rPr lang="ru-RU" sz="2800" b="1" dirty="0" smtClean="0"/>
              <a:t>Внеклассные </a:t>
            </a:r>
            <a:r>
              <a:rPr lang="ru-RU" sz="2800" b="1" dirty="0" smtClean="0"/>
              <a:t>мероприятия – </a:t>
            </a:r>
            <a:r>
              <a:rPr lang="ru-RU" sz="2800" dirty="0" smtClean="0"/>
              <a:t>это </a:t>
            </a:r>
            <a:r>
              <a:rPr lang="ru-RU" sz="2800" dirty="0"/>
              <a:t>события, занятия, ситуации в коллективе, организуемые преподавателями или кем-нибудь другим для учащихся с целью непосредственного воспитательного </a:t>
            </a:r>
            <a:r>
              <a:rPr lang="ru-RU" sz="2800" dirty="0" smtClean="0"/>
              <a:t>воздействия </a:t>
            </a:r>
            <a:r>
              <a:rPr lang="ru-RU" sz="2800" dirty="0"/>
              <a:t>на </a:t>
            </a:r>
            <a:r>
              <a:rPr lang="ru-RU" sz="2800" dirty="0" smtClean="0"/>
              <a:t>них</a:t>
            </a:r>
            <a:r>
              <a:rPr lang="ru-RU" sz="2800" dirty="0" smtClean="0"/>
              <a:t>.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21088"/>
            <a:ext cx="4186808" cy="1152128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Досугово-развлекательная</a:t>
            </a:r>
            <a:r>
              <a:rPr lang="ru-RU" dirty="0" smtClean="0"/>
              <a:t> деятельность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1237" y="0"/>
            <a:ext cx="4872407" cy="685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2052972" cy="282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9632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633412"/>
          </a:xfrm>
        </p:spPr>
        <p:txBody>
          <a:bodyPr/>
          <a:lstStyle/>
          <a:p>
            <a:r>
              <a:rPr lang="ru-RU" sz="2800" dirty="0" smtClean="0"/>
              <a:t>Оздоровительная деятельность</a:t>
            </a:r>
            <a:endParaRPr lang="ru-RU" sz="2800" dirty="0" smtClean="0"/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125538"/>
            <a:ext cx="3995737" cy="5472112"/>
          </a:xfrm>
          <a:noFill/>
        </p:spPr>
      </p:pic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1125538"/>
            <a:ext cx="3960812" cy="54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7921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/>
              <a:t>Познавательная деятельность</a:t>
            </a:r>
            <a:endParaRPr lang="ru-RU" sz="2800" dirty="0" smtClean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664" y="1484784"/>
            <a:ext cx="3744912" cy="5129213"/>
          </a:xfr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484784"/>
            <a:ext cx="3703638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 descr="https://www.englishteachers.ru/uploadedfiles/waresimgs/4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49736" cy="2132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Творческие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558" y="1196752"/>
            <a:ext cx="4061189" cy="5661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6714" y="1196752"/>
            <a:ext cx="4154656" cy="5671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1869" y="5517232"/>
            <a:ext cx="1335679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https://www.englishteachers.ru/uploadedfiles/waresimgs/4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27740"/>
            <a:ext cx="1098746" cy="151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706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Дополнительное образование </a:t>
            </a:r>
            <a:r>
              <a:rPr lang="en-US" dirty="0" smtClean="0"/>
              <a:t>vs. </a:t>
            </a:r>
            <a:r>
              <a:rPr lang="ru-RU" dirty="0" smtClean="0"/>
              <a:t>внеурочная деятельность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Дополнительное образование имеет свою образовательную программу, а внеурочная деятельность входит составной частью в основные образовательные программы.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Ход занятия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1 разворот книги – 1 занятие. Для дополнительной отработки изученной лексики используется разворот на страницах 22-23 и мобильное приложение – обучающая игра;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Длительность занятий может адаптироваться в зависимости от особенностей детей;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Каждое занятие включает задания, направленные на детей с различными познавательными стилями – </a:t>
            </a:r>
            <a:r>
              <a:rPr lang="ru-RU" dirty="0" err="1" smtClean="0"/>
              <a:t>аудиалов</a:t>
            </a:r>
            <a:r>
              <a:rPr lang="ru-RU" dirty="0" smtClean="0"/>
              <a:t>, </a:t>
            </a:r>
            <a:r>
              <a:rPr lang="ru-RU" dirty="0" err="1" smtClean="0"/>
              <a:t>визуалов</a:t>
            </a:r>
            <a:r>
              <a:rPr lang="ru-RU" dirty="0" smtClean="0"/>
              <a:t>, </a:t>
            </a:r>
            <a:r>
              <a:rPr lang="ru-RU" dirty="0" err="1" smtClean="0"/>
              <a:t>кинестетиков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Ход занятия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388" y="1484313"/>
            <a:ext cx="4316412" cy="4824412"/>
          </a:xfrm>
        </p:spPr>
        <p:txBody>
          <a:bodyPr rtlCol="0">
            <a:normAutofit fontScale="55000" lnSpcReduction="20000"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300" dirty="0" smtClean="0"/>
              <a:t>Попросите детей рассмотреть рисунок. Спросите какое животное на нем изображено, что это животное делает. Скажите как это животное называется по-английски и обратите внимание детей на написание этого слова.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300" dirty="0" smtClean="0"/>
              <a:t>Спросите у детей как «разговаривает» это животное в России. Попросите изобразить животное жестами и голосом. скажите, что в так как в Англии люди говорят по-английски, то и животные там тоже говорят не так, как в России. Прочитайте подпись к рисунку и спросите: «Так как же говорит в Англии кошка?». Еще раз прочитайте подпись под рисунком, покажите на животное, назовите его по-английски и попросите повторить как оно «говорит».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pic>
        <p:nvPicPr>
          <p:cNvPr id="1741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21250" y="1484313"/>
            <a:ext cx="3648075" cy="50704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950" y="260350"/>
            <a:ext cx="8878888" cy="60864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Ход занятия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2000" smtClean="0"/>
              <a:t>3. Покажите детям картинки. Назовите животное по-английски и попросите показать на тот рисунок, на котором оно изображено. </a:t>
            </a:r>
          </a:p>
          <a:p>
            <a:pPr>
              <a:buFont typeface="Arial" charset="0"/>
              <a:buNone/>
            </a:pPr>
            <a:r>
              <a:rPr lang="ru-RU" sz="2000" smtClean="0"/>
              <a:t>4. Предложите детям пальчиком провести по буквам, составляющим слово</a:t>
            </a:r>
          </a:p>
          <a:p>
            <a:pPr>
              <a:buFont typeface="Arial" charset="0"/>
              <a:buNone/>
            </a:pPr>
            <a:endParaRPr lang="ru-RU" sz="2000" smtClean="0"/>
          </a:p>
          <a:p>
            <a:pPr>
              <a:buFont typeface="Arial" charset="0"/>
              <a:buNone/>
            </a:pPr>
            <a:r>
              <a:rPr lang="ru-RU" sz="2000" smtClean="0"/>
              <a:t>5. Предложите детям докрасить рисунок, повторяя вслух или про себя название животного по-английски. </a:t>
            </a:r>
          </a:p>
          <a:p>
            <a:pPr>
              <a:buFont typeface="Arial" charset="0"/>
              <a:buNone/>
            </a:pPr>
            <a:endParaRPr lang="ru-RU" sz="2000" smtClean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3" y="1773238"/>
            <a:ext cx="4038600" cy="881062"/>
          </a:xfr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141663"/>
            <a:ext cx="3960813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4437063"/>
            <a:ext cx="2690813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Ход занятия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6. Покажите еще раз на страницах 2-3 как пишется слово «кошка» по-английски, а также как по-английски пишется «мяу».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На страницах 22-23 попросите детей найти рисунок </a:t>
            </a:r>
            <a:r>
              <a:rPr lang="en-US" dirty="0" smtClean="0"/>
              <a:t>cat. </a:t>
            </a:r>
            <a:r>
              <a:rPr lang="ru-RU" dirty="0" smtClean="0"/>
              <a:t>Попросите детей соединить на изображение кошки со словами </a:t>
            </a:r>
            <a:r>
              <a:rPr lang="en-US" dirty="0" smtClean="0"/>
              <a:t>cat </a:t>
            </a:r>
            <a:r>
              <a:rPr lang="ru-RU" dirty="0" smtClean="0"/>
              <a:t>и </a:t>
            </a:r>
            <a:r>
              <a:rPr lang="en-US" dirty="0" err="1" smtClean="0"/>
              <a:t>meaow</a:t>
            </a:r>
            <a:r>
              <a:rPr lang="en-US" dirty="0" smtClean="0"/>
              <a:t>. </a:t>
            </a:r>
            <a:endParaRPr lang="ru-RU" dirty="0" smtClean="0"/>
          </a:p>
        </p:txBody>
      </p:sp>
      <p:pic>
        <p:nvPicPr>
          <p:cNvPr id="20484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3141663"/>
            <a:ext cx="1895475" cy="933450"/>
          </a:xfrm>
          <a:noFill/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997200"/>
            <a:ext cx="52101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Выдержка из ФГОС о внеурочной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Внеурочная деятельность</a:t>
            </a:r>
            <a:r>
              <a:rPr lang="ru-RU" i="1" dirty="0" smtClean="0"/>
              <a:t> </a:t>
            </a:r>
            <a:r>
              <a:rPr lang="ru-RU" dirty="0" smtClean="0"/>
              <a:t>организуется по </a:t>
            </a:r>
            <a:r>
              <a:rPr lang="ru-RU" b="1" dirty="0" smtClean="0"/>
              <a:t>направлениям развития личности</a:t>
            </a:r>
            <a:r>
              <a:rPr lang="ru-RU" dirty="0" smtClean="0"/>
              <a:t> (спортивно-оздоровительное, духовно-нравственное, социальное, </a:t>
            </a:r>
            <a:r>
              <a:rPr lang="ru-RU" dirty="0" err="1" smtClean="0"/>
              <a:t>общеинтеллектуальное</a:t>
            </a:r>
            <a:r>
              <a:rPr lang="ru-RU" dirty="0" smtClean="0"/>
              <a:t>, общекультурное).</a:t>
            </a:r>
          </a:p>
          <a:p>
            <a:r>
              <a:rPr lang="ru-RU" dirty="0" smtClean="0"/>
              <a:t>Время, отводимое на внеурочную деятельность, составляет  до 1350 часов. (ФГОС НОО)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635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Ход занятия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8925" y="858838"/>
            <a:ext cx="8604250" cy="59340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Ход занятия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Предложите детям дома поиграть с мобильным приложением и выполнить задания в нем</a:t>
            </a:r>
          </a:p>
        </p:txBody>
      </p:sp>
      <p:pic>
        <p:nvPicPr>
          <p:cNvPr id="22532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3213100"/>
            <a:ext cx="4249737" cy="3287713"/>
          </a:xfrm>
          <a:noFill/>
        </p:spPr>
      </p:pic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3573463"/>
            <a:ext cx="40386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программ: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i="1" dirty="0" smtClean="0"/>
              <a:t>Основа – структура программ учебных предметов ООП ФГОС ОО:</a:t>
            </a:r>
          </a:p>
          <a:p>
            <a:r>
              <a:rPr lang="ru-RU" dirty="0" smtClean="0"/>
              <a:t>Пояснительная записка.</a:t>
            </a:r>
          </a:p>
          <a:p>
            <a:r>
              <a:rPr lang="ru-RU" dirty="0" smtClean="0"/>
              <a:t>Особенности форм работы.</a:t>
            </a:r>
          </a:p>
          <a:p>
            <a:r>
              <a:rPr lang="ru-RU" dirty="0" smtClean="0"/>
              <a:t>Тематическое планирование.</a:t>
            </a:r>
          </a:p>
          <a:p>
            <a:r>
              <a:rPr lang="ru-RU" dirty="0" smtClean="0"/>
              <a:t>Содержание программы.</a:t>
            </a:r>
          </a:p>
          <a:p>
            <a:r>
              <a:rPr lang="ru-RU" dirty="0" smtClean="0"/>
              <a:t>Формируемые универсальные учебные действия.</a:t>
            </a:r>
          </a:p>
          <a:p>
            <a:r>
              <a:rPr lang="ru-RU" dirty="0" smtClean="0"/>
              <a:t>Планируемые результаты (3 уровней).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программ: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i="1" dirty="0" smtClean="0"/>
              <a:t>Основа – программы дополнительного образования.</a:t>
            </a:r>
          </a:p>
          <a:p>
            <a:r>
              <a:rPr lang="ru-RU" dirty="0" smtClean="0"/>
              <a:t>Титульный лист.</a:t>
            </a:r>
          </a:p>
          <a:p>
            <a:r>
              <a:rPr lang="ru-RU" dirty="0" smtClean="0"/>
              <a:t>Пояснительная записка.</a:t>
            </a:r>
          </a:p>
          <a:p>
            <a:r>
              <a:rPr lang="ru-RU" dirty="0" smtClean="0"/>
              <a:t>Учебно-тематический план.</a:t>
            </a:r>
          </a:p>
          <a:p>
            <a:r>
              <a:rPr lang="ru-RU" dirty="0" smtClean="0"/>
              <a:t>Содержание изучаемого курса.</a:t>
            </a:r>
          </a:p>
          <a:p>
            <a:r>
              <a:rPr lang="ru-RU" dirty="0" smtClean="0"/>
              <a:t>Методическое обеспечение программы.</a:t>
            </a:r>
          </a:p>
          <a:p>
            <a:r>
              <a:rPr lang="ru-RU" dirty="0" smtClean="0"/>
              <a:t>Литература.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рамках внеурочной деятельности, возможно изучение английского языка в 1 классе;</a:t>
            </a:r>
          </a:p>
          <a:p>
            <a:r>
              <a:rPr lang="ru-RU" dirty="0" smtClean="0"/>
              <a:t>Поддерживается преемственность;</a:t>
            </a:r>
          </a:p>
          <a:p>
            <a:r>
              <a:rPr lang="ru-RU" dirty="0" smtClean="0"/>
              <a:t>Возможно избежать повторения программы второго класса (форма представления, другие ситуации).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Организационные модели внеурочной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zakonprost.ru/img/img_referent/22f08fd06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62561"/>
            <a:ext cx="6264696" cy="56954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59632" y="1124744"/>
            <a:ext cx="2448272" cy="20162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825341"/>
            <a:ext cx="2448272" cy="30326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Учет индивидуальных особенностей: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Большинство изучали английский язык в детском саду или самостоятельно;</a:t>
            </a:r>
          </a:p>
          <a:p>
            <a:r>
              <a:rPr lang="ru-RU" dirty="0" smtClean="0"/>
              <a:t>Не изучали английский язык;</a:t>
            </a:r>
          </a:p>
          <a:p>
            <a:r>
              <a:rPr lang="ru-RU" dirty="0" smtClean="0"/>
              <a:t>Логопедические особенности.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1403647" cy="1932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2492896"/>
            <a:ext cx="4139952" cy="1268760"/>
          </a:xfrm>
        </p:spPr>
        <p:txBody>
          <a:bodyPr/>
          <a:lstStyle/>
          <a:p>
            <a:r>
              <a:rPr lang="en-US" dirty="0" smtClean="0"/>
              <a:t>Millie Starter</a:t>
            </a:r>
            <a:endParaRPr lang="ru-RU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96813"/>
            <a:ext cx="5040560" cy="6530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r>
              <a:rPr lang="ru-RU" dirty="0" smtClean="0"/>
              <a:t>Первые английские слова</a:t>
            </a:r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44824"/>
            <a:ext cx="3574418" cy="487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844824"/>
            <a:ext cx="3512277" cy="4888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https://www.englishteachers.ru/uploadedfiles/waresimgs/4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2020156" cy="2780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92233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«</a:t>
            </a:r>
            <a:r>
              <a:rPr lang="ru-RU" dirty="0" err="1" smtClean="0"/>
              <a:t>Развивашки</a:t>
            </a:r>
            <a:r>
              <a:rPr lang="ru-RU" dirty="0" smtClean="0"/>
              <a:t>» </a:t>
            </a:r>
            <a:endParaRPr lang="ru-RU" dirty="0" smtClean="0"/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361"/>
          <a:stretch>
            <a:fillRect/>
          </a:stretch>
        </p:blipFill>
        <p:spPr>
          <a:xfrm>
            <a:off x="827584" y="1052736"/>
            <a:ext cx="8153400" cy="5538564"/>
          </a:xfrm>
          <a:noFill/>
        </p:spPr>
      </p:pic>
      <p:pic>
        <p:nvPicPr>
          <p:cNvPr id="29698" name="Picture 2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403648" cy="193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«</a:t>
            </a:r>
            <a:r>
              <a:rPr lang="ru-RU" sz="3200" dirty="0" smtClean="0"/>
              <a:t>Стихи и загадки»</a:t>
            </a:r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01601" y="1556792"/>
            <a:ext cx="7618549" cy="5213896"/>
          </a:xfrm>
          <a:noFill/>
        </p:spPr>
      </p:pic>
      <p:pic>
        <p:nvPicPr>
          <p:cNvPr id="31746" name="Picture 2" descr="https://www.englishteachers.ru/uploadedfiles/waresimgs/4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602056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</TotalTime>
  <Words>660</Words>
  <Application>Microsoft Office PowerPoint</Application>
  <PresentationFormat>Экран (4:3)</PresentationFormat>
  <Paragraphs>87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 </vt:lpstr>
      <vt:lpstr>Внеурочная деятельность vs. внеклассные мероприятия</vt:lpstr>
      <vt:lpstr>Выдержка из ФГОС о внеурочной деятельности</vt:lpstr>
      <vt:lpstr>Организационные модели внеурочной деятельности</vt:lpstr>
      <vt:lpstr>Учет индивидуальных особенностей:</vt:lpstr>
      <vt:lpstr>Millie Starter</vt:lpstr>
      <vt:lpstr>Первые английские слова</vt:lpstr>
      <vt:lpstr>«Развивашки» </vt:lpstr>
      <vt:lpstr>«Стихи и загадки»</vt:lpstr>
      <vt:lpstr>Внеурочная деятельность позволяет:</vt:lpstr>
      <vt:lpstr>Учет возрастных особенностей </vt:lpstr>
      <vt:lpstr>Учет возрастных особенностей </vt:lpstr>
      <vt:lpstr>Графические задания</vt:lpstr>
      <vt:lpstr>Условия для развития ученика</vt:lpstr>
      <vt:lpstr>Благоприятная адаптация</vt:lpstr>
      <vt:lpstr>Виды внеурочной деятельности:</vt:lpstr>
      <vt:lpstr>Игровая деятельность</vt:lpstr>
      <vt:lpstr>Познавательная деятельность</vt:lpstr>
      <vt:lpstr>проблемно-ценностное общение</vt:lpstr>
      <vt:lpstr>Досугово-развлекательная деятельность</vt:lpstr>
      <vt:lpstr>Оздоровительная деятельность</vt:lpstr>
      <vt:lpstr>Познавательная деятельность</vt:lpstr>
      <vt:lpstr>Творческие задания</vt:lpstr>
      <vt:lpstr>Дополнительное образование vs. внеурочная деятельность</vt:lpstr>
      <vt:lpstr>Ход занятия</vt:lpstr>
      <vt:lpstr>Ход занятия</vt:lpstr>
      <vt:lpstr>Слайд 27</vt:lpstr>
      <vt:lpstr>Ход занятия</vt:lpstr>
      <vt:lpstr>Ход занятия</vt:lpstr>
      <vt:lpstr>Ход занятия</vt:lpstr>
      <vt:lpstr>Ход занятия</vt:lpstr>
      <vt:lpstr>Структура программ:</vt:lpstr>
      <vt:lpstr>Структура программ:</vt:lpstr>
      <vt:lpstr>Итоги: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cp:lastModifiedBy>bim</cp:lastModifiedBy>
  <cp:revision>2</cp:revision>
  <dcterms:modified xsi:type="dcterms:W3CDTF">2015-09-29T14:34:39Z</dcterms:modified>
</cp:coreProperties>
</file>